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3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C192DAB-C079-4B92-BEB0-500715CF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r="2144"/>
          <a:stretch/>
        </p:blipFill>
        <p:spPr>
          <a:xfrm>
            <a:off x="-1" y="-13673"/>
            <a:ext cx="12192002" cy="688534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0BEBD72-0EFA-D444-92A8-92C32BF16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074" y="1365118"/>
            <a:ext cx="10125849" cy="41277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A506CD-6E4E-4BDF-A52F-5C086F533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020" y="1963479"/>
            <a:ext cx="8264962" cy="313892"/>
          </a:xfrm>
        </p:spPr>
        <p:txBody>
          <a:bodyPr>
            <a:normAutofit/>
          </a:bodyPr>
          <a:lstStyle>
            <a:lvl1pPr marL="0" indent="0" algn="ctr">
              <a:buNone/>
              <a:defRPr sz="1636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54F1F57-0463-468B-AAAB-9374958F6B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27020" y="4580631"/>
            <a:ext cx="8264962" cy="313892"/>
          </a:xfrm>
        </p:spPr>
        <p:txBody>
          <a:bodyPr>
            <a:normAutofit/>
          </a:bodyPr>
          <a:lstStyle>
            <a:lvl1pPr marL="0" indent="0" algn="ctr">
              <a:buNone/>
              <a:defRPr sz="1636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ABF6C-0864-43B8-AC4E-DB7A5548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020" y="2508895"/>
            <a:ext cx="8264962" cy="1840212"/>
          </a:xfrm>
        </p:spPr>
        <p:txBody>
          <a:bodyPr anchor="t">
            <a:normAutofit/>
          </a:bodyPr>
          <a:lstStyle>
            <a:lvl1pPr algn="ctr">
              <a:spcBef>
                <a:spcPts val="580"/>
              </a:spcBef>
              <a:defRPr sz="409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4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bout Me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2214260-24F2-044A-9671-02C061B6F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0" t="1" r="2144" b="397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9E600E-4102-7645-9207-3C1C1C49C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22" t="-1338" r="20816"/>
          <a:stretch/>
        </p:blipFill>
        <p:spPr>
          <a:xfrm>
            <a:off x="6897808" y="1231668"/>
            <a:ext cx="5294191" cy="296902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A34366-C747-5346-B809-96FBE5489C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0462" t="-9914" r="13" b="-9499"/>
          <a:stretch/>
        </p:blipFill>
        <p:spPr>
          <a:xfrm>
            <a:off x="5294195" y="4332354"/>
            <a:ext cx="5672629" cy="25001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2321977-BA54-394E-9604-5A585E2B9A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6111" t="-11520" r="-4337" b="-10100"/>
          <a:stretch/>
        </p:blipFill>
        <p:spPr>
          <a:xfrm>
            <a:off x="140155" y="2438791"/>
            <a:ext cx="6668041" cy="29931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FC11088-A7FC-5A49-B2C0-0E629242AB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2527" t="27893"/>
          <a:stretch/>
        </p:blipFill>
        <p:spPr>
          <a:xfrm>
            <a:off x="1" y="0"/>
            <a:ext cx="7094568" cy="2384050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15EDD652-35C6-4E88-A3D4-6A9CD0407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885" y="1820883"/>
            <a:ext cx="5924176" cy="314772"/>
          </a:xfrm>
        </p:spPr>
        <p:txBody>
          <a:bodyPr>
            <a:normAutofit/>
          </a:bodyPr>
          <a:lstStyle>
            <a:lvl1pPr marL="0" indent="0" algn="ctr">
              <a:buNone/>
              <a:defRPr sz="1636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6CC826F-5EEA-41AD-B592-4F37F9C8D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1152" y="3507071"/>
            <a:ext cx="4006726" cy="10702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182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0ADAF784-CE00-46A4-A354-F0BE725CD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4613" y="5373314"/>
            <a:ext cx="4004235" cy="56658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9B6686EE-C1ED-4E30-B0EA-2AA46DDB3F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3373" y="2224575"/>
            <a:ext cx="4004235" cy="132592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72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2AB809-2543-44E6-85B2-64C617BA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86" y="219384"/>
            <a:ext cx="5924176" cy="1497230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spcBef>
                <a:spcPts val="580"/>
              </a:spcBef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0586-49EA-3F6B-7686-EE7530AA0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804B3-16A4-0A15-0034-933928649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636C-82CF-3212-4D71-552BAB40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9528F-173B-B0BE-04BE-28E99E17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47E8A-C71C-4006-A979-72B2B0C4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1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529904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2476" indent="-132476" algn="l" defTabSz="529904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1623" kern="1200">
          <a:solidFill>
            <a:schemeClr val="tx1"/>
          </a:solidFill>
          <a:latin typeface="+mn-lt"/>
          <a:ea typeface="+mn-ea"/>
          <a:cs typeface="+mn-cs"/>
        </a:defRPr>
      </a:lvl1pPr>
      <a:lvl2pPr marL="397427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391" kern="1200">
          <a:solidFill>
            <a:schemeClr val="tx1"/>
          </a:solidFill>
          <a:latin typeface="+mn-lt"/>
          <a:ea typeface="+mn-ea"/>
          <a:cs typeface="+mn-cs"/>
        </a:defRPr>
      </a:lvl2pPr>
      <a:lvl3pPr marL="662380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159" kern="1200">
          <a:solidFill>
            <a:schemeClr val="tx1"/>
          </a:solidFill>
          <a:latin typeface="+mn-lt"/>
          <a:ea typeface="+mn-ea"/>
          <a:cs typeface="+mn-cs"/>
        </a:defRPr>
      </a:lvl3pPr>
      <a:lvl4pPr marL="927331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4pPr>
      <a:lvl5pPr marL="1192283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5pPr>
      <a:lvl6pPr marL="1457235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6pPr>
      <a:lvl7pPr marL="1722187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7pPr>
      <a:lvl8pPr marL="1987138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8pPr>
      <a:lvl9pPr marL="2252090" indent="-132476" algn="l" defTabSz="529904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1pPr>
      <a:lvl2pPr marL="264952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2pPr>
      <a:lvl3pPr marL="529904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3pPr>
      <a:lvl4pPr marL="794855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4pPr>
      <a:lvl5pPr marL="1059807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5pPr>
      <a:lvl6pPr marL="1324759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6pPr>
      <a:lvl7pPr marL="1589711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7pPr>
      <a:lvl8pPr marL="1854662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8pPr>
      <a:lvl9pPr marL="2119614" algn="l" defTabSz="529904" rtl="0" eaLnBrk="1" latinLnBrk="0" hangingPunct="1">
        <a:defRPr sz="10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F26B43"/>
          </p15:clr>
        </p15:guide>
        <p15:guide id="2" orient="horz" pos="144">
          <p15:clr>
            <a:srgbClr val="F26B43"/>
          </p15:clr>
        </p15:guide>
        <p15:guide id="3" pos="4752">
          <p15:clr>
            <a:srgbClr val="F26B43"/>
          </p15:clr>
        </p15:guide>
        <p15:guide id="4" orient="horz" pos="6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837FE93-82CF-4273-A85E-E6EEBDB7E29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0AC9773-9CED-4B7B-B6E1-C55FD89758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8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ebp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hyperlink" Target="https://www.grammarly.com/blog/articles-with-plural-nouns/" TargetMode="External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webp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5C72-70E5-AA89-A073-A8E484C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FFC7B-375D-D6CD-2851-9117E3B17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0150" cy="6858001"/>
          </a:xfrm>
        </p:spPr>
      </p:pic>
    </p:spTree>
    <p:extLst>
      <p:ext uri="{BB962C8B-B14F-4D97-AF65-F5344CB8AC3E}">
        <p14:creationId xmlns:p14="http://schemas.microsoft.com/office/powerpoint/2010/main" val="6611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B892D4-A579-E4D6-FB51-87029C6C16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1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069C1-562C-1215-89D3-CA45FC84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33824"/>
            <a:ext cx="11029616" cy="108408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dirty="0">
                <a:solidFill>
                  <a:schemeClr val="bg2"/>
                </a:solidFill>
              </a:rPr>
              <a:t>Articles on countable and uncountable nouns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C3F2E-1A45-82BC-126B-C1EFB3819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5517" y="1373861"/>
            <a:ext cx="6961975" cy="5149487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Uncountable nouns include intangible things (e.g., information, air), liquids (e.g., milk, wine), and things that are too large or numerous to count (e.g., equipment, sand, wood).</a:t>
            </a:r>
          </a:p>
          <a:p>
            <a:r>
              <a:rPr lang="en-US" dirty="0">
                <a:solidFill>
                  <a:schemeClr val="bg2"/>
                </a:solidFill>
              </a:rPr>
              <a:t>Instead of Articles, words like couple, few, many, some, and etc.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For example,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If there’s only one kite: I can see a flying kite.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And if there’s many: I bought a stack of kites.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Since sand isn’t a countable noun. We cant say “I have a sand”. For that “I have a fist full of sand”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If the count of subject is one, then we can use articles.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For example:  We can use articles in the following case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Give me a blank paper or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Give me some blank papers.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2C7A6-9ACE-49D7-7BDA-916FC600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60" y="1373861"/>
            <a:ext cx="3414074" cy="5121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6D7C1-B65F-A3DA-3F9D-937D2BE61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90" y="1351729"/>
            <a:ext cx="4301608" cy="47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064E38-4FEC-B5ED-9B22-4331AA3E1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72A4B-172B-C558-DEE0-6AB763EE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09" y="69781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OMISSION OF ARTICLES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2C40E-E737-ABA8-E3E8-9DDC8CD9B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3852" y="1416332"/>
            <a:ext cx="6567468" cy="5173004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Articles are omitted altogether before certain nouns. In these cases, the article is implied but not actually.</a:t>
            </a:r>
          </a:p>
          <a:p>
            <a:r>
              <a:rPr lang="en-US" dirty="0">
                <a:solidFill>
                  <a:schemeClr val="bg2"/>
                </a:solidFill>
              </a:rPr>
              <a:t>This implied article is sometimes called a “zero article.” Often, the article is omitted before nouns that refer to abstract ideas present</a:t>
            </a:r>
          </a:p>
          <a:p>
            <a:r>
              <a:rPr lang="en-US" dirty="0">
                <a:solidFill>
                  <a:schemeClr val="bg2"/>
                </a:solidFill>
              </a:rPr>
              <a:t>For Example,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Let’s go out for </a:t>
            </a:r>
            <a:r>
              <a:rPr lang="en-US" b="1" dirty="0">
                <a:solidFill>
                  <a:schemeClr val="bg2"/>
                </a:solidFill>
              </a:rPr>
              <a:t>a</a:t>
            </a:r>
            <a:r>
              <a:rPr lang="en-US" dirty="0">
                <a:solidFill>
                  <a:schemeClr val="bg2"/>
                </a:solidFill>
              </a:rPr>
              <a:t> dinner tonight. (wrong)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Let’s go out for dinner tonight.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7264F-4D32-B369-8FD1-709BA2842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0" y="1793495"/>
            <a:ext cx="5034182" cy="3353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0067B-009F-4E25-1DB4-297DF7FFDFBC}"/>
              </a:ext>
            </a:extLst>
          </p:cNvPr>
          <p:cNvSpPr txBox="1"/>
          <p:nvPr/>
        </p:nvSpPr>
        <p:spPr>
          <a:xfrm>
            <a:off x="260680" y="1291472"/>
            <a:ext cx="5034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Sports and academic subjects do not require articles. See the sentences below for reference.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For Example,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I lost a badminton racket. (wrong)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I lost my badminton 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636F-C18B-FDD4-C92A-81AE4FAE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FFF6F-2022-45B4-9DD1-AEE6563DEF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1" y="200133"/>
            <a:ext cx="10332375" cy="645773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3A740-5C16-470C-2CBB-CD87E1719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74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6E33-3842-D960-D6B6-CEEE39BAF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2007909"/>
          </a:xfrm>
        </p:spPr>
        <p:txBody>
          <a:bodyPr>
            <a:normAutofit/>
          </a:bodyPr>
          <a:lstStyle/>
          <a:p>
            <a:r>
              <a:rPr lang="en-IN" sz="4800" dirty="0"/>
              <a:t>ARTICLES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C5586-CAF8-956C-DA1B-CDEB3E4CF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3148553"/>
            <a:ext cx="10993546" cy="17628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A Short Presentation by</a:t>
            </a:r>
          </a:p>
          <a:p>
            <a:r>
              <a:rPr lang="en-IN" sz="2400" dirty="0">
                <a:solidFill>
                  <a:schemeClr val="bg1"/>
                </a:solidFill>
              </a:rPr>
              <a:t>Varun Gaur</a:t>
            </a:r>
          </a:p>
          <a:p>
            <a:r>
              <a:rPr lang="en-IN" sz="2400" dirty="0">
                <a:solidFill>
                  <a:schemeClr val="bg1"/>
                </a:solidFill>
              </a:rPr>
              <a:t>(ENROLL NO. 210410107077)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59D98-12F6-3B44-43E3-544097EE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91" y="0"/>
            <a:ext cx="2007909" cy="2007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E5F02-DECD-AACE-8894-D49A75A4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48" y="4314825"/>
            <a:ext cx="4213781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9734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6D11E3-1F83-C734-193E-3CD513D5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30" y="2130458"/>
            <a:ext cx="5693537" cy="44211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35600-9F27-399D-FDD2-2F620457A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6234386" cy="4323626"/>
          </a:xfrm>
        </p:spPr>
        <p:txBody>
          <a:bodyPr/>
          <a:lstStyle/>
          <a:p>
            <a:r>
              <a:rPr lang="en-IN" dirty="0"/>
              <a:t>The use of Articles lies behind the definition.</a:t>
            </a:r>
          </a:p>
          <a:p>
            <a:r>
              <a:rPr lang="en-US" dirty="0">
                <a:effectLst/>
              </a:rPr>
              <a:t>Articles are words that are generally points out any subject, or in total: noun.</a:t>
            </a:r>
          </a:p>
          <a:p>
            <a:r>
              <a:rPr lang="en-US" dirty="0"/>
              <a:t>For example</a:t>
            </a:r>
          </a:p>
          <a:p>
            <a:pPr marL="0" indent="0">
              <a:buNone/>
            </a:pPr>
            <a:r>
              <a:rPr lang="en-US" u="sng" dirty="0"/>
              <a:t>After the long day, the cup of tea tasted particularly good.</a:t>
            </a:r>
          </a:p>
          <a:p>
            <a:pPr marL="0" indent="0">
              <a:buNone/>
            </a:pPr>
            <a:r>
              <a:rPr lang="en-US" dirty="0"/>
              <a:t>and another one</a:t>
            </a:r>
          </a:p>
          <a:p>
            <a:pPr marL="0" indent="0">
              <a:buNone/>
            </a:pPr>
            <a:r>
              <a:rPr lang="en-US" u="sng" dirty="0"/>
              <a:t>After a long day, a cup of tea tasted particularly good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1123BF3-78C0-564D-7DB6-861A7484DD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74" y="2227263"/>
            <a:ext cx="4305034" cy="427939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00E94-8735-0809-4CF3-3CFC8097D6C1}"/>
              </a:ext>
            </a:extLst>
          </p:cNvPr>
          <p:cNvSpPr txBox="1"/>
          <p:nvPr/>
        </p:nvSpPr>
        <p:spPr>
          <a:xfrm>
            <a:off x="1621663" y="895547"/>
            <a:ext cx="953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USE OF ENGLISH ARTICLES IN DAILY LIVES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58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A3C788-861B-B41D-F56C-9D477221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998"/>
            <a:ext cx="12192000" cy="6878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8A54D-FA2F-7D47-D19C-144BD012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86080"/>
            <a:ext cx="11029616" cy="1056640"/>
          </a:xfrm>
        </p:spPr>
        <p:txBody>
          <a:bodyPr>
            <a:normAutofit/>
          </a:bodyPr>
          <a:lstStyle/>
          <a:p>
            <a:pPr algn="just"/>
            <a:r>
              <a:rPr lang="en-IN" sz="3100" dirty="0"/>
              <a:t>TYPES OF ARTICLES: DEFINITE ARTICLE/THE</a:t>
            </a:r>
            <a:endParaRPr lang="en-US" sz="31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2CDF34-40AE-370D-061A-88865A7264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8" y="0"/>
            <a:ext cx="3754592" cy="21119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C76CF-009B-0236-E5ED-FFE3E6CBE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416" y="2111958"/>
            <a:ext cx="7476783" cy="41364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It limits the meaning of a noun to one particular thing.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definite article can be used with singular, 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plural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, or uncountable nouns.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Example: Please give me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red hammer;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blue one is too small.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Example: Please give me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large nail; it’s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the 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only one strong enough to hold this poster.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Simple Error: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I’m </a:t>
            </a:r>
            <a:r>
              <a:rPr lang="en-US" sz="2000" u="sng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Best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(Wrong)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I’m </a:t>
            </a:r>
            <a:r>
              <a:rPr lang="en-US" sz="20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Best</a:t>
            </a: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(Right)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Article ‘The’ can be used for Adjectives for superlative degree.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5A9D3-1026-9D2F-B570-335F78FAC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37" y="2317802"/>
            <a:ext cx="3992347" cy="39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5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D97BC4-C3DC-02B8-ED0C-7500FD514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72DA3-1B3E-3B1A-56D1-087CC008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0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TYPES OF ARTICLES: INDEFINITE ARTICLE/ ‘A’ &amp; ‘AN’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2DA1-6884-6855-10F2-037BF193B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08480"/>
            <a:ext cx="7130247" cy="492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The indefinite article takes two forms.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It indefinite article only appears with singular nouns.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It indicates that a noun refers to a general idea rather than a particular thing.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Article ‘a’ is used when a word begins with a consonant. While ‘an’ when it begins with a vowel.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Example for ‘a’: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One day, I’ll drive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 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car.</a:t>
            </a:r>
            <a:endParaRPr lang="en-US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Send me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message.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Example for ‘an’: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An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apple was fell down from the tree.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Give me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an</a:t>
            </a: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 umbrella.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DD3EB-9E88-4305-C5DF-8AB047AB1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88" y="1686560"/>
            <a:ext cx="4546736" cy="4546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86216-BC6F-19F8-D06F-4863EB16D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07" y="1686560"/>
            <a:ext cx="4617517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7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9EC-7D90-299B-EB34-574A5140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19ACA-FB26-0DB7-27E9-D918AA299E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08"/>
            <a:ext cx="12192000" cy="685858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FA7B3-7E97-2904-B5CF-7074D26E53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362"/>
            <a:ext cx="4795520" cy="31796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3E05F-080C-689B-5FFA-FC40C4815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30" y="-13008"/>
            <a:ext cx="3691370" cy="3691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ABD583-BD31-878D-17D8-3500024CEB05}"/>
              </a:ext>
            </a:extLst>
          </p:cNvPr>
          <p:cNvSpPr txBox="1"/>
          <p:nvPr/>
        </p:nvSpPr>
        <p:spPr>
          <a:xfrm>
            <a:off x="233680" y="396240"/>
            <a:ext cx="3457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NOW THE MAIN  AND IMPORTANT PART OF THIS PRESENTATION BEGINS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D0EE0-3279-1467-E95A-749688683A35}"/>
              </a:ext>
            </a:extLst>
          </p:cNvPr>
          <p:cNvSpPr txBox="1"/>
          <p:nvPr/>
        </p:nvSpPr>
        <p:spPr>
          <a:xfrm>
            <a:off x="7426960" y="3911600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WHEN TO USE AND HOW TO USE ARTICLES?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AB3E-20C4-6BAD-2655-1A0D591E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3BE914-A575-AC65-E0D8-855CD8CDF3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0"/>
            <a:ext cx="12200432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D77F5-AB62-0EDB-E0A5-47AC164CC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377" y="1350893"/>
            <a:ext cx="6796064" cy="529374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words begin with a consonant but when we pronounce it starts with a sound, One of the best example is….</a:t>
            </a:r>
          </a:p>
          <a:p>
            <a:pPr marL="0" indent="0" algn="ctr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My mother is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honest woman (Instead of ‘My mother is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honest woman)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when the first letter of a word is a vowel but is pronounced with a consonant sound, use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Having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Unicorn is a fairy dream (Instead of Having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Unicorn is a fairy dream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also used for short form terms. Like,</a:t>
            </a:r>
          </a:p>
          <a:p>
            <a:pPr marL="0" indent="0" algn="just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</a:p>
          <a:p>
            <a:pPr marL="0" indent="0" algn="just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</a:p>
          <a:p>
            <a:pPr marL="0" indent="0" algn="just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and much more……………..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753FD-417A-6D7E-F0A5-BFFA11394F61}"/>
              </a:ext>
            </a:extLst>
          </p:cNvPr>
          <p:cNvSpPr txBox="1"/>
          <p:nvPr/>
        </p:nvSpPr>
        <p:spPr>
          <a:xfrm>
            <a:off x="837336" y="643007"/>
            <a:ext cx="1046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EXCEPTIONS OF WHILE USING ‘A’ AND ‘AN’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44707-3508-BB15-CD1D-E77607061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95" y="1437543"/>
            <a:ext cx="4005812" cy="5341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F98CD-7985-298A-DBB3-533808C33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33" y="1350893"/>
            <a:ext cx="4759269" cy="514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4AB910-AA43-66B2-E049-1B6434F4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03" y="2138970"/>
            <a:ext cx="4005812" cy="3368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284C6-7FFE-9929-F26C-45D2C2ADE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57" y="1545571"/>
            <a:ext cx="4594115" cy="3724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31AD6E-0907-A7D7-D6A0-12FB8F8D3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5" y="1527679"/>
            <a:ext cx="4573077" cy="45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3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D74B6-F21B-DDFC-1562-B844FFD3C7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3937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5FE7B-F71A-E462-0902-6EB6BEC5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97964"/>
            <a:ext cx="11029616" cy="103309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ARTTCLES WHILE USING AT ADJECTIVE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8393E-B172-61A2-C242-62D9767BD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6664" y="1231054"/>
            <a:ext cx="6924268" cy="5428982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Franklin Gothic Book" panose="020B0503020102020204" pitchFamily="34" charset="0"/>
              </a:rPr>
              <a:t>Articles are used before an adjective. While articles determine an object, adjectives add beauty which shows interests of such things.</a:t>
            </a:r>
          </a:p>
          <a:p>
            <a:r>
              <a:rPr lang="en-US" sz="2000" dirty="0">
                <a:latin typeface="Franklin Gothic Book" panose="020B0503020102020204" pitchFamily="34" charset="0"/>
              </a:rPr>
              <a:t>The usual word order is article + adjective + noun.</a:t>
            </a:r>
          </a:p>
          <a:p>
            <a:pPr marL="0" indent="0">
              <a:buNone/>
            </a:pPr>
            <a:r>
              <a:rPr lang="en-US" sz="2000" dirty="0">
                <a:latin typeface="Franklin Gothic Book" panose="020B0503020102020204" pitchFamily="34" charset="0"/>
              </a:rPr>
              <a:t>For Example:</a:t>
            </a:r>
          </a:p>
          <a:p>
            <a:pPr marL="0" indent="0">
              <a:buNone/>
            </a:pPr>
            <a:r>
              <a:rPr lang="en-US" sz="2000" dirty="0">
                <a:latin typeface="Franklin Gothic Book" panose="020B0503020102020204" pitchFamily="34" charset="0"/>
              </a:rPr>
              <a:t>That was </a:t>
            </a:r>
            <a:r>
              <a:rPr lang="en-US" sz="2000" b="1" dirty="0">
                <a:latin typeface="Franklin Gothic Book" panose="020B0503020102020204" pitchFamily="34" charset="0"/>
              </a:rPr>
              <a:t>a</a:t>
            </a:r>
            <a:r>
              <a:rPr lang="en-US" sz="2000" dirty="0">
                <a:latin typeface="Franklin Gothic Book" panose="020B0503020102020204" pitchFamily="34" charset="0"/>
              </a:rPr>
              <a:t> </a:t>
            </a:r>
            <a:r>
              <a:rPr lang="en-US" sz="2000" u="sng" dirty="0">
                <a:latin typeface="Franklin Gothic Book" panose="020B0503020102020204" pitchFamily="34" charset="0"/>
              </a:rPr>
              <a:t>good </a:t>
            </a:r>
            <a:r>
              <a:rPr lang="en-US" sz="2000" dirty="0">
                <a:latin typeface="Franklin Gothic Book" panose="020B0503020102020204" pitchFamily="34" charset="0"/>
              </a:rPr>
              <a:t>story.</a:t>
            </a:r>
          </a:p>
          <a:p>
            <a:pPr marL="0" indent="0">
              <a:buNone/>
            </a:pPr>
            <a:r>
              <a:rPr lang="en-US" sz="2000" dirty="0">
                <a:latin typeface="Franklin Gothic Book" panose="020B0503020102020204" pitchFamily="34" charset="0"/>
              </a:rPr>
              <a:t>She made </a:t>
            </a:r>
            <a:r>
              <a:rPr lang="en-US" sz="2000" b="1" dirty="0">
                <a:latin typeface="Franklin Gothic Book" panose="020B0503020102020204" pitchFamily="34" charset="0"/>
              </a:rPr>
              <a:t>an</a:t>
            </a:r>
            <a:r>
              <a:rPr lang="en-US" sz="2000" dirty="0">
                <a:latin typeface="Franklin Gothic Book" panose="020B0503020102020204" pitchFamily="34" charset="0"/>
              </a:rPr>
              <a:t> </a:t>
            </a:r>
            <a:r>
              <a:rPr lang="en-US" sz="2000" u="sng" dirty="0">
                <a:latin typeface="Franklin Gothic Book" panose="020B0503020102020204" pitchFamily="34" charset="0"/>
              </a:rPr>
              <a:t>unexpected</a:t>
            </a:r>
            <a:r>
              <a:rPr lang="en-US" sz="2000" dirty="0">
                <a:latin typeface="Franklin Gothic Book" panose="020B0503020102020204" pitchFamily="34" charset="0"/>
              </a:rPr>
              <a:t> drawing.</a:t>
            </a:r>
          </a:p>
          <a:p>
            <a:r>
              <a:rPr lang="en-US" sz="2000" dirty="0">
                <a:latin typeface="Franklin Gothic Book" panose="020B0503020102020204" pitchFamily="34" charset="0"/>
              </a:rPr>
              <a:t>Using of articles are also varied on the degree of adjectives used.</a:t>
            </a:r>
          </a:p>
          <a:p>
            <a:r>
              <a:rPr lang="en-US" sz="2000" dirty="0">
                <a:latin typeface="Franklin Gothic Book" panose="020B0503020102020204" pitchFamily="34" charset="0"/>
              </a:rPr>
              <a:t>If the degrees remain positive or comparative, then indefinite articles are used. If and only if the degree is superlative, then definite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IN" sz="17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261D-1522-1CDD-CC81-FCE660A21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32" y="1892332"/>
            <a:ext cx="4898163" cy="39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7136-42A5-B47D-0C2C-C543C0C9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Record-2022-06-13-18-39-25~2">
            <a:hlinkClick r:id="" action="ppaction://media"/>
            <a:extLst>
              <a:ext uri="{FF2B5EF4-FFF2-40B4-BE49-F238E27FC236}">
                <a16:creationId xmlns:a16="http://schemas.microsoft.com/office/drawing/2014/main" id="{9A2B19F2-2B3C-3A47-091D-B620B053474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956" y="884304"/>
            <a:ext cx="10372921" cy="535381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26847-9BF8-3656-05E9-169BAE6EA8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econdary">
  <a:themeElements>
    <a:clrScheme name="Custom 12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DaySign_Secondary01_LH_v1" id="{A4C84F8C-CE1F-4BA6-834D-95A1F605FF7F}" vid="{F3BCB78E-BF68-4BB8-AC42-81EE31F7AFAE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tf11174395_win32</Template>
  <TotalTime>518</TotalTime>
  <Words>775</Words>
  <Application>Microsoft Office PowerPoint</Application>
  <PresentationFormat>Widescreen</PresentationFormat>
  <Paragraphs>82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Arial Rounded MT Bold</vt:lpstr>
      <vt:lpstr>Bahnschrift</vt:lpstr>
      <vt:lpstr>Bahnschrift Light SemiCondensed</vt:lpstr>
      <vt:lpstr>Book Antiqua</vt:lpstr>
      <vt:lpstr>Franklin Gothic Book</vt:lpstr>
      <vt:lpstr>Gill Sans MT</vt:lpstr>
      <vt:lpstr>Quire Sans</vt:lpstr>
      <vt:lpstr>Sagona Book</vt:lpstr>
      <vt:lpstr>Times New Roman</vt:lpstr>
      <vt:lpstr>Wingdings</vt:lpstr>
      <vt:lpstr>Wingdings 2</vt:lpstr>
      <vt:lpstr>1_Secondary</vt:lpstr>
      <vt:lpstr>Dividend</vt:lpstr>
      <vt:lpstr>PowerPoint Presentation</vt:lpstr>
      <vt:lpstr>ARTICLES</vt:lpstr>
      <vt:lpstr>PowerPoint Presentation</vt:lpstr>
      <vt:lpstr>TYPES OF ARTICLES: DEFINITE ARTICLE/THE</vt:lpstr>
      <vt:lpstr>TYPES OF ARTICLES: INDEFINITE ARTICLE/ ‘A’ &amp; ‘AN’</vt:lpstr>
      <vt:lpstr>PowerPoint Presentation</vt:lpstr>
      <vt:lpstr>PowerPoint Presentation</vt:lpstr>
      <vt:lpstr>ARTTCLES WHILE USING AT ADJECTIVE</vt:lpstr>
      <vt:lpstr>PowerPoint Presentation</vt:lpstr>
      <vt:lpstr>Articles on countable and uncountable nouns</vt:lpstr>
      <vt:lpstr>OMISSION OF ARTICLES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Gaur</dc:creator>
  <cp:lastModifiedBy>Varun Gaur</cp:lastModifiedBy>
  <cp:revision>13</cp:revision>
  <dcterms:created xsi:type="dcterms:W3CDTF">2022-06-09T15:35:04Z</dcterms:created>
  <dcterms:modified xsi:type="dcterms:W3CDTF">2022-06-20T16:24:51Z</dcterms:modified>
</cp:coreProperties>
</file>